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2" r:id="rId2"/>
    <p:sldId id="404" r:id="rId3"/>
    <p:sldId id="363" r:id="rId4"/>
    <p:sldId id="373" r:id="rId5"/>
    <p:sldId id="326" r:id="rId6"/>
    <p:sldId id="406" r:id="rId7"/>
    <p:sldId id="375" r:id="rId8"/>
    <p:sldId id="339" r:id="rId9"/>
    <p:sldId id="341" r:id="rId10"/>
    <p:sldId id="351" r:id="rId11"/>
    <p:sldId id="343" r:id="rId12"/>
    <p:sldId id="349" r:id="rId13"/>
    <p:sldId id="376" r:id="rId14"/>
    <p:sldId id="334" r:id="rId15"/>
    <p:sldId id="328" r:id="rId16"/>
    <p:sldId id="330" r:id="rId17"/>
    <p:sldId id="331" r:id="rId18"/>
    <p:sldId id="377" r:id="rId19"/>
    <p:sldId id="387" r:id="rId20"/>
    <p:sldId id="388" r:id="rId21"/>
    <p:sldId id="389" r:id="rId22"/>
    <p:sldId id="390" r:id="rId23"/>
    <p:sldId id="405" r:id="rId24"/>
    <p:sldId id="379" r:id="rId25"/>
    <p:sldId id="378" r:id="rId26"/>
    <p:sldId id="355" r:id="rId27"/>
    <p:sldId id="380" r:id="rId28"/>
    <p:sldId id="381" r:id="rId29"/>
    <p:sldId id="382" r:id="rId30"/>
    <p:sldId id="383" r:id="rId31"/>
    <p:sldId id="353" r:id="rId32"/>
    <p:sldId id="322" r:id="rId33"/>
    <p:sldId id="323" r:id="rId34"/>
    <p:sldId id="324" r:id="rId35"/>
    <p:sldId id="325" r:id="rId36"/>
    <p:sldId id="332" r:id="rId37"/>
    <p:sldId id="282" r:id="rId38"/>
    <p:sldId id="333" r:id="rId39"/>
    <p:sldId id="335" r:id="rId40"/>
    <p:sldId id="384" r:id="rId41"/>
    <p:sldId id="357" r:id="rId42"/>
    <p:sldId id="386" r:id="rId43"/>
    <p:sldId id="394" r:id="rId44"/>
    <p:sldId id="395" r:id="rId45"/>
    <p:sldId id="391" r:id="rId46"/>
    <p:sldId id="277" r:id="rId47"/>
    <p:sldId id="393" r:id="rId48"/>
    <p:sldId id="392" r:id="rId49"/>
    <p:sldId id="399" r:id="rId50"/>
    <p:sldId id="400" r:id="rId51"/>
    <p:sldId id="401" r:id="rId52"/>
    <p:sldId id="402" r:id="rId53"/>
    <p:sldId id="403" r:id="rId54"/>
    <p:sldId id="398" r:id="rId55"/>
    <p:sldId id="408" r:id="rId56"/>
    <p:sldId id="410" r:id="rId57"/>
    <p:sldId id="409" r:id="rId58"/>
    <p:sldId id="411" r:id="rId59"/>
    <p:sldId id="385" r:id="rId60"/>
    <p:sldId id="412" r:id="rId61"/>
    <p:sldId id="407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04" autoAdjust="0"/>
  </p:normalViewPr>
  <p:slideViewPr>
    <p:cSldViewPr>
      <p:cViewPr varScale="1">
        <p:scale>
          <a:sx n="107" d="100"/>
          <a:sy n="107" d="100"/>
        </p:scale>
        <p:origin x="-109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20AA-9739-45DE-9FB9-31A843F6AEBD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F6D1-1153-45F0-924D-760BE51EC4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20AA-9739-45DE-9FB9-31A843F6AEBD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F6D1-1153-45F0-924D-760BE51E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20AA-9739-45DE-9FB9-31A843F6AEBD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F6D1-1153-45F0-924D-760BE51E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20AA-9739-45DE-9FB9-31A843F6AEBD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F6D1-1153-45F0-924D-760BE51E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20AA-9739-45DE-9FB9-31A843F6AEBD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6E6F6D1-1153-45F0-924D-760BE51E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20AA-9739-45DE-9FB9-31A843F6AEBD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F6D1-1153-45F0-924D-760BE51E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20AA-9739-45DE-9FB9-31A843F6AEBD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F6D1-1153-45F0-924D-760BE51E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20AA-9739-45DE-9FB9-31A843F6AEBD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F6D1-1153-45F0-924D-760BE51E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20AA-9739-45DE-9FB9-31A843F6AEBD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F6D1-1153-45F0-924D-760BE51E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20AA-9739-45DE-9FB9-31A843F6AEBD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F6D1-1153-45F0-924D-760BE51E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20AA-9739-45DE-9FB9-31A843F6AEBD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F6D1-1153-45F0-924D-760BE51E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40B20AA-9739-45DE-9FB9-31A843F6AEBD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6E6F6D1-1153-45F0-924D-760BE51E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m.kazved.ru/uploadimg/720927_50250_ro.jpg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girCTT" pitchFamily="2" charset="0"/>
              </a:rPr>
              <a:t>Женщинам войны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girCTT" pitchFamily="2" charset="0"/>
              </a:rPr>
              <a:t>П О С В Я Щ А Е Т С 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Белгородский ГАУ им В.Я. Горина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4868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УПРАВЛЕНИЕ БИБЛИОТЕЧНО-ИНФОРМАЦИОННЫХ РЕСУРСОВ  </a:t>
            </a:r>
            <a:endParaRPr lang="ru-RU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184102" y="6381328"/>
            <a:ext cx="981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2016г.</a:t>
            </a:r>
            <a:endParaRPr lang="ru-RU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0"/>
            <a:ext cx="8784976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Говорят, у войны не женское лицо. 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Но во время Великой Отечественной войны 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военную форму надели не менее 800 000 женщин.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Курсы Всевобуча подготовили: 6097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миномётчицы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,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 4522 станковые пулемётчицы, 7796 ручных пулемётчиц,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 15290 стрелков-автоматчиц,45509 связисток, 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2484 стрелка-снайпера.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300 тыс.медсестер и свыше 500 тыс.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сандружинниц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.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Много женщин было и в авиации: лётчицы, штурманы, стрелки -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радисты,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вооруженцы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...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При этом, женщины - авиаторы сражались как в составах обычных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«мужских» авиационных полков, так и отдельных «женских».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Около 150 000 женщин были награждены орденами и медалями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</a:rPr>
              <a:t>СССР. 90 стали Героями Советского Союза. 49 — посмертно 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0"/>
            <a:ext cx="871296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just"/>
            <a:r>
              <a:rPr lang="ru-RU" sz="2400" b="1" dirty="0"/>
              <a:t>С первых дней войны женщины добровольно вступали в ряды Советской Армии и дивизии народного ополчения. В условиях войны от работы миллионов женщин во многом зависели успехи советского народа на фронте и в тылу. На промышленные предприятия, заменив мужчин, пришли домохозяйки, женщины - пенсионерки, школьницы старших классов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944"/>
            <a:ext cx="6226606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72857589bf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636912"/>
            <a:ext cx="3059832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532440" cy="173121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         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СЁСТРЫ МИЛОСЕРДИЯ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648200" y="1052736"/>
            <a:ext cx="4038600" cy="530202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		</a:t>
            </a:r>
            <a:endParaRPr lang="ru-RU" sz="1500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0_a9ce_53c4efdd_XL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2267744" cy="283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95736" y="1214422"/>
            <a:ext cx="2449294" cy="3294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107504" y="4436085"/>
            <a:ext cx="45365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Особо важную роль во время войны сыграла медицина. Благодаря самоотверженному труду врачей, медсестёр, их профессиональной, четкой и оперативной помощи свыше 70% раненых и 90% больных воинов были возвращены в строй</a:t>
            </a:r>
            <a:endParaRPr lang="ru-RU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2708920"/>
            <a:ext cx="2483768" cy="189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https://images-blogger-opensocial.googleusercontent.com/gadgets/proxy?url=http%3A%2F%2Fupyourpic.org%2Fimages%2F201310%2Flagyplbtld.jpg&amp;container=blogger&amp;gadget=a&amp;rewriteMime=image%2F*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340768"/>
            <a:ext cx="4176464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6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pcy;&amp;ocy;&amp;dcy;&amp;vcy;&amp;icy;&amp;gcy; &amp;mcy;&amp;iecy;&amp;dcy;&amp;icy;&amp;kcy;&amp;ocy;&amp;vcy; &amp;vcy; &amp;gcy;&amp;ocy;&amp;dcy;&amp;ycy; &amp;Vcy;&amp;iecy;&amp;lcy;&amp;icy;&amp;kcy;&amp;ocy;&amp;jcy; &amp;ocy;&amp;tcy;&amp;iecy;&amp;chcy;&amp;iecy;&amp;scy;&amp;tcy;&amp;vcy;&amp;iecy;&amp;ncy;&amp;ncy;&amp;ocy;&amp;jcy; &amp;vcy;&amp;ocy;&amp;jcy;&amp;ncy;&amp;ycy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22920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Девушки-санитарки на хрупких плечах выносили раненых бойцов, медицинский персонал госпиталей работал сутками, не покидая больных, фармацевты делали все возможное, чтобы обеспечить фронт высокоэффективными лекарствами в требуемых объемах. Не было легкого поста, должности, места работы – каждый из медиков внес свою лепту. </a:t>
            </a:r>
            <a:endParaRPr lang="ru-RU" sz="20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4258816" cy="7796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Т3 Люди легенды.- Л93М.:Политиздат,1966.-719с.,ил.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79512" y="980728"/>
            <a:ext cx="4680520" cy="5616624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/>
              <a:t>Во втором выпуске, как и в первом, рассказывается о людях несгибаемой воли, железной стойкости, дерзкой, ошеломляющей храбрости - советских партизанах и подпольщиках Великой Отечественной войны. Вдохновляемые и руководимые Коммунистической партией, они днем и ночью мужественно сражались с фашистскими оккупантами, нарушали коммуникации в тылу врага и тем оказывали огромную помощь Советским Вооруженным Силам в разгроме гитлеровской армии. </a:t>
            </a:r>
            <a:br>
              <a:rPr lang="ru-RU" sz="2200" b="1" dirty="0" smtClean="0"/>
            </a:br>
            <a:endParaRPr lang="ru-RU" sz="2200" b="1" dirty="0"/>
          </a:p>
        </p:txBody>
      </p:sp>
      <p:pic>
        <p:nvPicPr>
          <p:cNvPr id="8194" name="Picture 2" descr="C:\Documents and Settings\sorokina_an\Рабочий стол\скан для Вытовтовой\1 - 0009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0032" y="476672"/>
            <a:ext cx="4008191" cy="612068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4392488" cy="135575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Т3 Великая Отечественная Война В271941-1945.События.Люди.Документы.- М.: Политиздат,1990.-464  с., ил.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51520" y="1628800"/>
            <a:ext cx="4392488" cy="4497363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/>
              <a:t>Краткий исторический справочник "Великая Отечественная война 1941 - 1945. События. Люди. Документы" посвящен одному из самых героических и тяжелейших периодов в истории нашей страны и народа. В разделе "Хроника событий" показан долгий и трудный путь Советской Армии от трагического начального периода Отечественной войны до великого Дня Победы над фашизмом</a:t>
            </a:r>
            <a:endParaRPr lang="ru-RU" sz="2200" b="1" dirty="0"/>
          </a:p>
        </p:txBody>
      </p:sp>
      <p:pic>
        <p:nvPicPr>
          <p:cNvPr id="9218" name="Picture 2" descr="C:\Documents and Settings\sorokina_an\Рабочий стол\скан для Вытовтовой\1 - 0010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89058" y="332656"/>
            <a:ext cx="3933232" cy="62646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64496" cy="1224136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Т3 Великая Отечественная В27война,1941-1945: Словарь- справочник.- М.: Политиздат,1985.-527с.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51520" y="1484784"/>
            <a:ext cx="4608512" cy="4752528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/>
              <a:t>Издание такого словаря предпринимается в </a:t>
            </a:r>
            <a:r>
              <a:rPr lang="ru-RU" sz="2200" b="1" dirty="0" err="1" smtClean="0"/>
              <a:t>первые.В</a:t>
            </a:r>
            <a:r>
              <a:rPr lang="ru-RU" sz="2200" b="1" dirty="0" smtClean="0"/>
              <a:t> словаре дается систематизированное определение понятий и терминов, связанных с Великой Отечественной войной.</a:t>
            </a:r>
            <a:br>
              <a:rPr lang="ru-RU" sz="2200" b="1" dirty="0" smtClean="0"/>
            </a:br>
            <a:r>
              <a:rPr lang="ru-RU" sz="2200" b="1" dirty="0" smtClean="0"/>
              <a:t>Раскрываются руководящая роль КПСС, вопросы политики, экономики, дипломатии и вооруженной борьбы, помещена информация о партизанском движении, деятельности подполья на оккупированной территории, показан героизм советских людей на фронте и в тылу врага.</a:t>
            </a:r>
            <a:br>
              <a:rPr lang="ru-RU" sz="2200" b="1" dirty="0" smtClean="0"/>
            </a:br>
            <a:endParaRPr lang="ru-RU" sz="2200" b="1" dirty="0"/>
          </a:p>
        </p:txBody>
      </p:sp>
      <p:pic>
        <p:nvPicPr>
          <p:cNvPr id="10242" name="Picture 2" descr="C:\Documents and Settings\sorokina_an\Рабочий стол\скан для Вытовтовой\1 - 0004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4048" y="404664"/>
            <a:ext cx="3815435" cy="60888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Женщины – снайперы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Рисунок 8" descr="Роза Шанина - красавица-снайпер из Архангельской области.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12976"/>
            <a:ext cx="248376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Редкая фотография собравшая знаменитых девушек-снайперов...  Девушки-снайпер..."/>
          <p:cNvPicPr>
            <a:picLocks noChangeAspect="1" noChangeArrowheads="1"/>
          </p:cNvPicPr>
          <p:nvPr/>
        </p:nvPicPr>
        <p:blipFill>
          <a:blip r:embed="rId3" cstate="print"/>
          <a:srcRect l="2343" t="3125" r="49219" b="3125"/>
          <a:stretch>
            <a:fillRect/>
          </a:stretch>
        </p:blipFill>
        <p:spPr bwMode="auto">
          <a:xfrm>
            <a:off x="0" y="2417388"/>
            <a:ext cx="2987824" cy="444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836712"/>
            <a:ext cx="3046492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s1.stc.all.kpcdn.net/f/4/image/96/70/75709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5500662" y="980728"/>
            <a:ext cx="364333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123728" y="1340768"/>
            <a:ext cx="482453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>
              <a:buClr>
                <a:schemeClr val="accent3"/>
              </a:buClr>
              <a:defRPr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годы Великой Отечественной войны снайперскому мастерству женщины обучались во многих частях и соединениях действующей армии. </a:t>
            </a:r>
          </a:p>
          <a:p>
            <a:pPr marL="274320" indent="-274320" algn="just">
              <a:buClr>
                <a:schemeClr val="accent3"/>
              </a:buClr>
              <a:defRPr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	Добиваясь отправки на фронт, молодые советские патриотки проходили первичное военное обучение в местных стрелковых и специальных </a:t>
            </a:r>
            <a:r>
              <a:rPr lang="ru-RU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комсомольско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молодёжных подразделениях. За годы войны в них было подготовлено 102 333 снайпера. Немало женщин и девушек - снайперов обучалось в специально созданных при Всевобуче курсах и школах снайперов.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ЖЕНЩИНЫ - СНАЙПЕРЫ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98072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smtClean="0"/>
              <a:t>Никогда не угаснет память о Алие Молдагуловой, Татьяне Костыриной, Наташе Ковшовой, Маше Поливановой,  Татьяне Барамзиной, Нине Павловне Петровой и тысячах других женщинах-снайперах. Никогда не померкнет сияние звезд, полученных ими в суровых огневых сражениях.</a:t>
            </a:r>
            <a:endParaRPr lang="ru-RU" sz="2000" b="1" dirty="0"/>
          </a:p>
        </p:txBody>
      </p:sp>
      <p:pic>
        <p:nvPicPr>
          <p:cNvPr id="63490" name="Picture 2" descr="http://astanafm.kz/images/pages/bb99db06877cdfe601b6296cfca35ab6.jpg"/>
          <p:cNvPicPr>
            <a:picLocks noChangeAspect="1" noChangeArrowheads="1"/>
          </p:cNvPicPr>
          <p:nvPr/>
        </p:nvPicPr>
        <p:blipFill>
          <a:blip r:embed="rId2" cstate="print"/>
          <a:srcRect l="28350" r="28181"/>
          <a:stretch>
            <a:fillRect/>
          </a:stretch>
        </p:blipFill>
        <p:spPr bwMode="auto">
          <a:xfrm>
            <a:off x="107504" y="980728"/>
            <a:ext cx="1865546" cy="2414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3356992"/>
            <a:ext cx="2180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Алия Молдагулова</a:t>
            </a:r>
            <a:endParaRPr lang="ru-RU" b="1" dirty="0"/>
          </a:p>
        </p:txBody>
      </p:sp>
      <p:pic>
        <p:nvPicPr>
          <p:cNvPr id="63492" name="Picture 4" descr="http://maxpark.com/static/u/article_image/14/12/13/tmp0A6UBj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789040"/>
            <a:ext cx="1872208" cy="251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6381328"/>
            <a:ext cx="2768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Нина Павловна Петрова</a:t>
            </a:r>
            <a:endParaRPr lang="ru-RU" b="1" dirty="0"/>
          </a:p>
        </p:txBody>
      </p:sp>
      <p:pic>
        <p:nvPicPr>
          <p:cNvPr id="63494" name="Picture 6" descr="http://cs622524.vk.me/v622524878/15f61/TlVzBT4U1U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789040"/>
            <a:ext cx="4824535" cy="22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411760" y="6093296"/>
            <a:ext cx="423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Маша Поливанова и Наташа Ковшова</a:t>
            </a:r>
            <a:endParaRPr lang="ru-RU" dirty="0"/>
          </a:p>
        </p:txBody>
      </p:sp>
      <p:pic>
        <p:nvPicPr>
          <p:cNvPr id="63498" name="Picture 10" descr="http://cs4284.vk.me/u98046263/121881087/x_7fe1af4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052737"/>
            <a:ext cx="1916191" cy="254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891973" y="3501008"/>
            <a:ext cx="2252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Татьяна Барамзина</a:t>
            </a:r>
            <a:endParaRPr lang="ru-RU" dirty="0"/>
          </a:p>
        </p:txBody>
      </p:sp>
      <p:pic>
        <p:nvPicPr>
          <p:cNvPr id="63500" name="Picture 12" descr="http://cs622831.vk.me/v622831495/2fbd9/gWnYobFrCR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1458" y="3861048"/>
            <a:ext cx="189021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732240" y="6381328"/>
            <a:ext cx="228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Татьяна </a:t>
            </a:r>
            <a:r>
              <a:rPr lang="ru-RU" b="1" dirty="0" err="1" smtClean="0"/>
              <a:t>Костырина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p.dreamwidth.org/54e77d5d21e9/-/s013.radikal.ru/i323/1011/49/6d73f51af3f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040" r="490" b="55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69847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...Школьным вечером,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Хмурым летом,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Бросив книги и карандаш,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Встала девочка с парты этой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И шагнула в сырой блиндаж...</a:t>
            </a:r>
          </a:p>
          <a:p>
            <a:endParaRPr lang="ru-RU" sz="3600" b="1" dirty="0" smtClean="0">
              <a:solidFill>
                <a:schemeClr val="bg1"/>
              </a:solidFill>
            </a:endParaRPr>
          </a:p>
          <a:p>
            <a:r>
              <a:rPr lang="ru-RU" sz="3600" b="1" dirty="0" smtClean="0">
                <a:solidFill>
                  <a:schemeClr val="bg1"/>
                </a:solidFill>
              </a:rPr>
              <a:t>Юлия Друнина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4419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Людмила Михайловна Павличенко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085184"/>
            <a:ext cx="9144000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600" b="1" dirty="0" smtClean="0">
                <a:solidFill>
                  <a:schemeClr val="bg1"/>
                </a:solidFill>
              </a:rPr>
              <a:t>Самая результативная женщина снайпер </a:t>
            </a:r>
          </a:p>
          <a:p>
            <a:pPr algn="ctr">
              <a:lnSpc>
                <a:spcPct val="95000"/>
              </a:lnSpc>
            </a:pPr>
            <a:r>
              <a:rPr lang="ru-RU" sz="3600" b="1" dirty="0" smtClean="0">
                <a:solidFill>
                  <a:schemeClr val="bg1"/>
                </a:solidFill>
              </a:rPr>
              <a:t>в мировой истории. </a:t>
            </a:r>
          </a:p>
          <a:p>
            <a:pPr algn="ctr">
              <a:lnSpc>
                <a:spcPct val="95000"/>
              </a:lnSpc>
            </a:pPr>
            <a:r>
              <a:rPr lang="ru-RU" sz="3600" b="1" dirty="0" smtClean="0">
                <a:solidFill>
                  <a:schemeClr val="bg1"/>
                </a:solidFill>
              </a:rPr>
              <a:t>309 убитых (в т.ч. 36 снайперов)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5538" name="Picture 2" descr="http://images.vfl.ru/ii/1438340189/fcc99251/9439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66675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pics2.pokazuha.ru/p442/j/6/5767342d6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0626" y="260648"/>
            <a:ext cx="4392949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332656"/>
            <a:ext cx="43204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В 1943 г.её направили в США. Она была на приёме у Президента США Франклина Рузвельта. Позже Элеонора Рузвельт пригласила Людмилу Павличенко в поездку по стране. Многим запомнилось её выступление в Чикаго. «Джентльмены, — разнёсся над многотысячной толпой собравшихся звонкий голос. — Мне двадцать пять лет. На фронте я уже успела уничтожить триста девять фашистских захватчиков. Не кажется ли вам, джентльмены, что вы слишком долго прячетесь за моей спиной?!» </a:t>
            </a:r>
            <a:endParaRPr lang="ru-RU" sz="22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st.depositphotos.com/1705215/1221/i/950/depositphotos_12213053-Postage-stamp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422614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788024" y="3789040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Награждена орденами: Ленина  ( дважды ), медалями. Имя Героини носит судно Морского речного хозяйства.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764704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В 1943 году отважной девушке было присвоено звание Героя Советского Союза  ( Единственной среди женщин - снайперов, удостоенных этого звания при жизни. Другие были награждены уже посмертно ).</a:t>
            </a:r>
            <a:endParaRPr lang="ru-RU" sz="2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maxpark.com/static/u/article_image/12/12/16/tmpStmPZu.jpe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625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616624" cy="6636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Женщине не нужно воевать.</a:t>
            </a:r>
          </a:p>
          <a:p>
            <a:pPr algn="ctr">
              <a:lnSpc>
                <a:spcPct val="200000"/>
              </a:lnSpc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Пусть она, красивая и хрупкая,</a:t>
            </a:r>
          </a:p>
          <a:p>
            <a:pPr algn="ctr">
              <a:lnSpc>
                <a:spcPct val="200000"/>
              </a:lnSpc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Будет просто женщина и мать,</a:t>
            </a:r>
          </a:p>
          <a:p>
            <a:pPr algn="ctr">
              <a:lnSpc>
                <a:spcPct val="200000"/>
              </a:lnSpc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Свой очаг хранящая голубкою;</a:t>
            </a:r>
          </a:p>
          <a:p>
            <a:pPr algn="ctr">
              <a:lnSpc>
                <a:spcPct val="200000"/>
              </a:lnSpc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Ей готовы руки целовать</a:t>
            </a:r>
          </a:p>
          <a:p>
            <a:pPr algn="ctr">
              <a:lnSpc>
                <a:spcPct val="200000"/>
              </a:lnSpc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 солдаты, старше и моложе.</a:t>
            </a:r>
          </a:p>
          <a:p>
            <a:pPr algn="ctr">
              <a:lnSpc>
                <a:spcPct val="200000"/>
              </a:lnSpc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Слава женской доблести!</a:t>
            </a:r>
          </a:p>
          <a:p>
            <a:pPr algn="ctr">
              <a:lnSpc>
                <a:spcPct val="200000"/>
              </a:lnSpc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всё же:</a:t>
            </a:r>
          </a:p>
          <a:p>
            <a:pPr algn="ctr">
              <a:lnSpc>
                <a:spcPct val="200000"/>
              </a:lnSpc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Женщине не нужно воевать!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Женщины-летчицы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68760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Призыв о добровольном наборе девушек в армию правительство передало 8 октября 1941 года во все молодёжные организации страны. Повсюду начался      отбор желающих пойти на фронт. Полк авиации дальнего действия формирует Герой Советского Союза  В. С. </a:t>
            </a:r>
            <a:r>
              <a:rPr lang="ru-RU" sz="2800" b="1" dirty="0" err="1" smtClean="0"/>
              <a:t>Гризадубова</a:t>
            </a:r>
            <a:r>
              <a:rPr lang="ru-RU" sz="2800" b="1" dirty="0" smtClean="0"/>
              <a:t>. Впоследствии это соединение станет 31 полком бомбардировочной авиации. В этот период Герой Советского Союза М.М.Раскова формирует женскую авиационную часть. Попасть в неё мечтали тысячи девушек из Московского авиационного института.</a:t>
            </a:r>
            <a:endParaRPr lang="ru-RU" sz="28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4145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9435" y="3356992"/>
            <a:ext cx="5154565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1857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277" y="0"/>
            <a:ext cx="4714723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Вчерашние студентки, воспитанницы аэроклубов, работницы фабрик и заводов. Они по зову сердца встали в солдатский строй и с честью прошли нелегкой дорогой войны до великого Дня Победы. </a:t>
            </a:r>
          </a:p>
          <a:p>
            <a:pPr algn="just"/>
            <a:r>
              <a:rPr lang="ru-RU" sz="2200" b="1" dirty="0" smtClean="0"/>
              <a:t>Летать приходилось в основном ночью, подходили к цели с приглушенным мотором. Это были опасные полеты в ночном небе, изрезанном клинками прожекторов, прошитом трассирующими снарядами. Это были риск и отвага, преодоление собственной слабости и страха, непременная воля к победе. Каждый полет для них был по-своему труден, а потому и памятен. Но были среди них те, что помнятся особенно, такие, когда минуты стоят недель и месяцев жизни, полеты, после которых появляется первая седина. </a:t>
            </a:r>
            <a:endParaRPr lang="ru-RU" sz="2200" b="1" dirty="0"/>
          </a:p>
        </p:txBody>
      </p:sp>
      <p:pic>
        <p:nvPicPr>
          <p:cNvPr id="28676" name="Picture 4" descr="http://cn13.nevsedoma.org.ua/photo/115/women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5288"/>
            <a:ext cx="4572000" cy="3122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http://2.bp.blogspot.com/-4DeA4rx5bdI/UxacW1EDa-I/AAAAAAAAElE/xJzE-rPs63s/s1600/Group_of_Women_Airforce_Service_Pilots_and_B-17_Flying_Fort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17640"/>
            <a:ext cx="457200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http://img-fotki.yandex.ru/get/6210/66496967.c/0_61ee5_3226662e_L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1932" r="1569" b="4727"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-171400"/>
            <a:ext cx="6948264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«Ночные ведьмы» - наши герои!!!</a:t>
            </a:r>
            <a:b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46-й гвардейский нбап, «ночные ведьмы» — женский авиационный полк в составе ВВС СССР во время Великой Отечественной войны.</a:t>
            </a:r>
            <a:b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Авиационный полк был сформирован в октябре 1941 года по приказу НКО СССР № 0099 от 08.10.41 «О сформировании женских авиационных полков ВВС Красной Армии»[1] как 588-й ночной легкобомбардировочный авиационный полк. Руководила формированием Марина Раскова. Командиром полка была назначена Евдокия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Бершанская</a:t>
            </a:r>
            <a:endParaRPr lang="ru-RU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34 ЖЕНЩИНЫ – ЛЕТЧИЦЫ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3970" name="Picture 2" descr="http://3.bp.blogspot.com/-Q9aMx3mYMMw/Us2I3tJsEtI/AAAAAAAAf_8/g3gJnHjHiSg/s1600/729465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1" y="2803549"/>
            <a:ext cx="6012160" cy="4054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1247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34 женщины – летчицы Женщины-летчицы получили звания Героя в основном в конце войны, либо после её окончания. 3 женщины-летчицы получили это звание ещё до войны, в 1938 году. </a:t>
            </a:r>
            <a:r>
              <a:rPr lang="ru-RU" sz="2400" b="1" dirty="0" err="1" smtClean="0"/>
              <a:t>Гризодубову</a:t>
            </a:r>
            <a:r>
              <a:rPr lang="ru-RU" sz="2400" b="1" dirty="0" smtClean="0"/>
              <a:t> и Раскову назвали «Ночные ведьмы» за их ночные полеты. </a:t>
            </a:r>
            <a:endParaRPr lang="ru-RU" sz="2400" b="1" dirty="0"/>
          </a:p>
        </p:txBody>
      </p:sp>
      <p:pic>
        <p:nvPicPr>
          <p:cNvPr id="83972" name="Picture 4" descr="http://s00.yaplakal.com/pics/pics_original/9/9/6/6635699.jpg"/>
          <p:cNvPicPr>
            <a:picLocks noChangeAspect="1" noChangeArrowheads="1"/>
          </p:cNvPicPr>
          <p:nvPr/>
        </p:nvPicPr>
        <p:blipFill>
          <a:blip r:embed="rId3" cstate="print"/>
          <a:srcRect r="1721" b="3139"/>
          <a:stretch>
            <a:fillRect/>
          </a:stretch>
        </p:blipFill>
        <p:spPr bwMode="auto">
          <a:xfrm>
            <a:off x="611560" y="3429000"/>
            <a:ext cx="1872208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aralbum.ru/wp-content/uploads/2013/09/768e6b29490a72de4c80621e7c59da3b46d6ad1490fe380289136c87499cc8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Всего за участие в Великой Отечественной войне звание Героя Советского Союза получили 93 женщины. 44 женщины получили это звание посмертно. 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СКУПЫЕ ЦИФРЫ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Женщина воплощает три силы:</a:t>
            </a:r>
          </a:p>
          <a:p>
            <a:pPr algn="ctr"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Любовь, Надежду и Веру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 descr="http://picsfab.com/download/image/131180/1920x1080_vzaimnaya-lyubov-sharing-love-romantic-romanti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3210449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data21.gallery.ru/albums/gallery/201015-133b3-70075352-m750x740-ucc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844824"/>
            <a:ext cx="3024336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zodiak-rasskazhet-o-prodolzhitelnosti-zhizn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924944"/>
            <a:ext cx="3168352" cy="3753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80976" y="553750"/>
            <a:ext cx="658205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Женщина – НЕ СЛАБЫЙ ПОЛ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http://bigpicture.ru/wp-content/uploads/2016/03/WarHeroesInColor01-800x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241016"/>
            <a:ext cx="3528392" cy="2616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ttp://bigpicture.ru/wp-content/uploads/2016/03/WarHeroesInColor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2618473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6" descr="http://bigpicture.ru/wp-content/uploads/2016/03/WarHeroesInColor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484784"/>
            <a:ext cx="2880320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92" name="Picture 12" descr="http://bigpicture.ru/wp-content/uploads/2016/03/WarHeroesInColor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933056"/>
            <a:ext cx="2952328" cy="3068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6" name="Picture 2" descr="http://www.graycell.ru/picture/big/pavlichenk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1124744"/>
            <a:ext cx="3171453" cy="3171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798190"/>
          </a:xfrm>
        </p:spPr>
        <p:txBody>
          <a:bodyPr>
            <a:noAutofit/>
          </a:bodyPr>
          <a:lstStyle/>
          <a:p>
            <a:r>
              <a:rPr lang="ru-RU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ЖЕНЩИНЫ НА ЗАЩИТЕ НЕБА</a:t>
            </a:r>
            <a:endParaRPr lang="ru-RU" sz="4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3" descr="C:\Users\Иришка\Desktop\i8_1556-6_b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19"/>
            <a:ext cx="4644008" cy="2598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://ic.pics.livejournal.com/infernalis_zizi/18159930/255286/255286_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478802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788024" y="908720"/>
            <a:ext cx="4211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Наиболее эффективно аэростатная противовоздушная защита была реализована советскими войсками в Москве и Ленинграде. Наши увешивали аэростатами всё небо над главными городами страны в шахматном порядке. Чтобы поднять «потолок» (максимальную высоту подъёма), аэростаты пускали по два — тандемами.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882297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330824" cy="116205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Т3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Агаджанян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В.В.Дороги А23партизанские/В.В.Агаджанян.-М.:Беларусь,1989.-223с.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79512" y="1524000"/>
            <a:ext cx="4464496" cy="4602163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/>
              <a:t>Автор книги – бывший подпольщик, боровшийся против оккупантов в Могилевской области, а затем командовавший партизанским отрядом имени Чапаева. Повествование начинается в первые же дни войны. Страшная весть настигает героя во время учений в военном лагере – два года назад призванный в армию, он мечтает дослужиться до лейтенанта и вернуться в свой университет, чтобы закончить образование.</a:t>
            </a:r>
            <a:endParaRPr lang="ru-RU" sz="2200" b="1" dirty="0"/>
          </a:p>
        </p:txBody>
      </p:sp>
      <p:pic>
        <p:nvPicPr>
          <p:cNvPr id="2050" name="Picture 2" descr="C:\Documents and Settings\sorokina_an\Рабочий стол\скан для Вытовтовой\1 - 0001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88024" y="332656"/>
            <a:ext cx="4080061" cy="62646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4176464" cy="17877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Т3 Война в тылу врага. В65 О некоторых проблемах истории советского партизанского движения  в годы Великой Отечественной войны.- М.: Политиздат,1974.-447с.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51520" y="2060848"/>
            <a:ext cx="4464496" cy="3921299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/>
              <a:t>Эта книга посвящена </a:t>
            </a:r>
            <a:r>
              <a:rPr lang="ru-RU" sz="2200" b="1" dirty="0" err="1" smtClean="0"/>
              <a:t>геро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ической</a:t>
            </a:r>
            <a:r>
              <a:rPr lang="ru-RU" sz="2200" b="1" dirty="0" smtClean="0"/>
              <a:t> эпопее всенародного партизанского движения в годы Великой Отечественной войны. На основе большого </a:t>
            </a:r>
            <a:r>
              <a:rPr lang="ru-RU" sz="2200" b="1" dirty="0" err="1" smtClean="0"/>
              <a:t>факти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ческого</a:t>
            </a:r>
            <a:r>
              <a:rPr lang="ru-RU" sz="2200" b="1" dirty="0" smtClean="0"/>
              <a:t> материала в ней рассматриваются некоторые важные проблемы истории народной борьбы в тылу врага. Книга рассчитана не только на специалистов-историков, </a:t>
            </a:r>
            <a:r>
              <a:rPr lang="ru-RU" sz="2200" b="1" dirty="0" err="1" smtClean="0"/>
              <a:t>препо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давателей</a:t>
            </a:r>
            <a:r>
              <a:rPr lang="ru-RU" sz="2200" b="1" dirty="0" smtClean="0"/>
              <a:t>, студентов, но и на всех читателей.</a:t>
            </a:r>
            <a:endParaRPr lang="ru-RU" sz="2200" b="1" dirty="0"/>
          </a:p>
        </p:txBody>
      </p:sp>
      <p:pic>
        <p:nvPicPr>
          <p:cNvPr id="3074" name="Picture 2" descr="C:\Documents and Settings\sorokina_an\Рабочий стол\скан для Вытовтовой\1 - 0003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0032" y="332656"/>
            <a:ext cx="4016504" cy="61926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4320480" cy="1787798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Т3 В тылу и на фронте: В11Женщины – коммунистки в годы Великой Отечественной войны.- М.: Политиздат,1984.-319с.,ил.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23528" y="2132856"/>
            <a:ext cx="4392488" cy="3993307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/>
              <a:t>Книга эта - коллективный портрет советских женщин-коммунисток, которые в годы Великой Отечественной войны заменили на заводах и колхозных полях ушедших на фронт мужчин, женщин героически сражавшихся на фронтах, женщин партизанок. В нее вошли очерки, написанные писателями и журналистами. </a:t>
            </a:r>
            <a:endParaRPr lang="ru-RU" sz="2400" b="1" dirty="0"/>
          </a:p>
        </p:txBody>
      </p:sp>
      <p:pic>
        <p:nvPicPr>
          <p:cNvPr id="4098" name="Picture 2" descr="C:\Documents and Settings\sorokina_an\Рабочий стол\скан для Вытовтовой\1 - 0005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2040" y="332656"/>
            <a:ext cx="3987409" cy="61206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4104456" cy="1512168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Т3 Кто был кто в Великой К87Отечественной войне 1941-1945.Люби.События.Факты: Справочник. – М.: Республика,2000.-431с.,ил.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51520" y="1628800"/>
            <a:ext cx="4464496" cy="4608512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/>
              <a:t>В справочник помещены краткие биографические сведения о людях, сыгравших заметную роль в Великой Отечественной войне, - полководцах и организаторах партизанского движения, государственных и общественных деятелях, руководителях народного хозяйства, героях, совершивших боевые подвиги, новаторах производства, конструкторах военной техники, деятелях науки и культуры.</a:t>
            </a:r>
            <a:br>
              <a:rPr lang="ru-RU" sz="2200" b="1" dirty="0" smtClean="0"/>
            </a:br>
            <a:endParaRPr lang="ru-RU" sz="2200" b="1" dirty="0"/>
          </a:p>
        </p:txBody>
      </p:sp>
      <p:pic>
        <p:nvPicPr>
          <p:cNvPr id="5122" name="Picture 2" descr="C:\Documents and Settings\sorokina_an\Рабочий стол\скан для Вытовтовой\1 - 0006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4048" y="404664"/>
            <a:ext cx="3853270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392488" cy="124646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Т3 Война.Народ.Победа,1941-В651945.Статьи.Очерки. Воспоминания.Кн.1.- М.: Политиздат.1984.-231с.,ил.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79512" y="1484784"/>
            <a:ext cx="4536504" cy="4425355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/>
              <a:t>Это три слова на обложки книги ёмко и точно выражают суть сурового времени, датированного в истории нашей страны 1941-1945 годами. В сборнике представлен широкий круг авторов: военачальников  и  полководцев, политических и государственных деятелей, командиров, солдат, партизан и подпольщиков, конструкторов оружия. Их воспоминания составляют единый рассказ об исполинском духе советского народа, который пришел к победе.</a:t>
            </a:r>
            <a:endParaRPr lang="ru-RU" sz="2200" b="1" dirty="0"/>
          </a:p>
        </p:txBody>
      </p:sp>
      <p:pic>
        <p:nvPicPr>
          <p:cNvPr id="11266" name="Picture 2" descr="C:\Documents and Settings\sorokina_an\Рабочий стол\скан для Вытовтовой\1 - 0002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1228" y="332656"/>
            <a:ext cx="3999244" cy="62646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 t="14902"/>
          <a:stretch>
            <a:fillRect/>
          </a:stretch>
        </p:blipFill>
        <p:spPr bwMode="auto">
          <a:xfrm>
            <a:off x="2699793" y="3429000"/>
            <a:ext cx="644420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91880" y="188640"/>
            <a:ext cx="5509846" cy="2664296"/>
          </a:xfrm>
        </p:spPr>
        <p:txBody>
          <a:bodyPr>
            <a:normAutofit fontScale="25000" lnSpcReduction="200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		</a:t>
            </a:r>
            <a:r>
              <a:rPr lang="ru-RU" sz="8800" b="1" dirty="0" smtClean="0"/>
              <a:t>Большим испытанием явилась война для женщин нашей страны, которые не только перенесли горечь утраты родных и близких, перетерпели не только величайшие лишения и трудности военного времени, но и прошли все тяготы и невзгоды фронтовой жизни. А женщины работавшие в тылу страны, вынесли на своих плечах основную тяжесть труда на  производстве и в сельском хозяйстве.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8800" b="1" dirty="0"/>
          </a:p>
        </p:txBody>
      </p:sp>
      <p:pic>
        <p:nvPicPr>
          <p:cNvPr id="4" name="Рисунок 3" descr="2824633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2893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Рисунок 4" descr="Копия (2) a71d4848a16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35628"/>
            <a:ext cx="2699792" cy="412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970784" cy="13557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Т3 В тылу и на фронте: В11Женщины – коммунистки в годы Великой Отечественной войны.- М.: Политиздат,1985.-319с.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5536" y="1772816"/>
            <a:ext cx="4042792" cy="4752528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/>
              <a:t>Книга эта - коллективный портрет советских женщин-коммунисток, которые в годы Великой Отечественной войны заменили на заводах и колхозных полях ушедших на фронт мужчин, женщин героически сражавшихся на фронтах, женщин партизанок. В нее вошли очерки, написанные писателями и журналистами. Издание иллюстрировано. </a:t>
            </a:r>
            <a:endParaRPr lang="ru-RU" sz="2200" b="1" dirty="0"/>
          </a:p>
        </p:txBody>
      </p:sp>
      <p:pic>
        <p:nvPicPr>
          <p:cNvPr id="12290" name="Picture 2" descr="C:\Documents and Settings\sorokina_an\Рабочий стол\скан для Вытовтовой\1 - 0008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4008" y="332656"/>
            <a:ext cx="4172989" cy="61926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546848" cy="1283742"/>
          </a:xfrm>
        </p:spPr>
        <p:txBody>
          <a:bodyPr>
            <a:no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Т3 Кто был кто в Великой К87Отечественной войне 1941-1945: Краткий справочник.- М.: Республика,1995.-416с.,ил.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1700808"/>
            <a:ext cx="4474840" cy="4752528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/>
              <a:t>Эта книга – дань памяти подвигу и мужеству народов Советского Союза, понесших огромные потери в войне, свидетельство глубочайшего уважения к уходящему поколению фронтовиков, тружеников тыла, показавших всему человечеству пример героизма и верности Родине. Конечно в кратком справочнике невозможно представить всех участников войны, несомненно достойных этого. </a:t>
            </a:r>
            <a:endParaRPr lang="ru-RU" sz="2200" b="1" dirty="0"/>
          </a:p>
        </p:txBody>
      </p:sp>
      <p:pic>
        <p:nvPicPr>
          <p:cNvPr id="60418" name="Picture 2" descr="C:\Documents and Settings\sorokina_an\Рабочий стол\скан для Вытовтовой\1 - 0007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8064" y="476672"/>
            <a:ext cx="3722964" cy="58531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6192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... Да разве об этом расскажешь -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 какие ты годы жила!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Какая безмерная тяжесть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 женские плечи легла!..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941168"/>
            <a:ext cx="5112568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i="1" dirty="0" smtClean="0">
                <a:latin typeface="Times New Roman" pitchFamily="18" charset="0"/>
              </a:rPr>
              <a:t>В то утро простился с тобою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i="1" dirty="0" smtClean="0">
                <a:latin typeface="Times New Roman" pitchFamily="18" charset="0"/>
              </a:rPr>
              <a:t>Твой муж, или брат, или сын,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i="1" dirty="0" smtClean="0">
                <a:latin typeface="Times New Roman" pitchFamily="18" charset="0"/>
              </a:rPr>
              <a:t>И ты со своею судьбою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i="1" dirty="0" smtClean="0">
                <a:latin typeface="Times New Roman" pitchFamily="18" charset="0"/>
              </a:rPr>
              <a:t>Осталась один на один… </a:t>
            </a:r>
            <a:endParaRPr lang="ru-RU" sz="2800" b="1" i="1" dirty="0">
              <a:latin typeface="Times New Roman" pitchFamily="18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2060848"/>
            <a:ext cx="508906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124744"/>
            <a:ext cx="3456384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38944"/>
          </a:xfrm>
        </p:spPr>
        <p:txBody>
          <a:bodyPr>
            <a:normAutofit/>
          </a:bodyPr>
          <a:lstStyle/>
          <a:p>
            <a:pPr eaLnBrk="1" hangingPunct="1"/>
            <a:r>
              <a:rPr lang="ru-RU" sz="6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Связистки</a:t>
            </a:r>
            <a:endParaRPr lang="ru-RU" sz="6000" dirty="0" smtClean="0"/>
          </a:p>
        </p:txBody>
      </p:sp>
      <p:pic>
        <p:nvPicPr>
          <p:cNvPr id="6" name="Picture 2" descr="http://fs00.infourok.ru/images/doc/243/235503/2/hello_html_m560a8c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196752"/>
            <a:ext cx="3888432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3"/>
          <p:cNvSpPr>
            <a:spLocks noGrp="1"/>
          </p:cNvSpPr>
          <p:nvPr>
            <p:ph sz="half" idx="1"/>
          </p:nvPr>
        </p:nvSpPr>
        <p:spPr>
          <a:xfrm>
            <a:off x="3851920" y="1071546"/>
            <a:ext cx="5135488" cy="5786454"/>
          </a:xfrm>
        </p:spPr>
        <p:txBody>
          <a:bodyPr>
            <a:normAutofit fontScale="62500" lnSpcReduction="200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	     </a:t>
            </a:r>
            <a:r>
              <a:rPr lang="ru-RU" sz="3100" b="1" dirty="0" smtClean="0"/>
              <a:t>Многие тысячи славных советских патриоток, по зову сердца пришедшие в войска связи, наравне со связистами–мужчинами несли трудную солдатскую службу, делали все, чтобы обеспечить бесперебойную связь в боевой обстановке. В ходе войны количество женщин в войсках связи непрерывно увеличивалось, во многих полках связи фронтов и армий женщины–связистки составляли более половины личного состава.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100" b="1" dirty="0" smtClean="0"/>
              <a:t>	    Девушки–телефонистки, телеграфистки, радистки работали на телеграфных аппаратах, на телефонных и радиостанциях во многих случаях лучше связистов–мужчин. Особенно хорошо работали телефонистки штабов. Они были буквально незаменимыми помощниками командиров и офицеров штабов. Стоило только назвать фамилию того или иного командира, телефонистка обязательно найдет его, где бы он в это время ни находился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playing-field.ru/img/2015/052122/3920920"/>
          <p:cNvPicPr>
            <a:picLocks noChangeAspect="1" noChangeArrowheads="1"/>
          </p:cNvPicPr>
          <p:nvPr/>
        </p:nvPicPr>
        <p:blipFill>
          <a:blip r:embed="rId2" cstate="print"/>
          <a:srcRect r="1633" b="1942"/>
          <a:stretch>
            <a:fillRect/>
          </a:stretch>
        </p:blipFill>
        <p:spPr bwMode="auto">
          <a:xfrm>
            <a:off x="0" y="-1"/>
            <a:ext cx="9144000" cy="6801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ЖЕНЩИНЫ - ПАРТИЗАНКИ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4514" name="Picture 2" descr="http://funik.ru/uploads/images/11_2014/10/2_45e1ddb2b43e04c082be8fa60d4fd5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824536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5220072" y="957355"/>
            <a:ext cx="37434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27 женщин – Героев Советского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Союза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партизанки, подпольщицы Большинство женщин партизанок и подпольщиц удостоены этого звания посмертно (22 подпольщицы). На фото – Троян Надежда Викторовна – партизанка, врач –хирург, звание присвоено в1943 году, скончалась в 2011 году. В данное время в живых не осталось никого из женщин –Героев партизан.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ЖЕНЩИНЫ - САНИНСТРУКТОРЫ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196752"/>
            <a:ext cx="4355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Кравец Людмила Степановна 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916832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Единственная женщина 23-й гвардейской стрелковой дивизии, удостоившаяся звания Героя Советского Союза. С первых дней Великой Отечественной войны работала в эвакогоспиталях. В Красной Армии с июля 1941. </a:t>
            </a:r>
            <a:endParaRPr lang="ru-RU" sz="2400" b="1" dirty="0"/>
          </a:p>
        </p:txBody>
      </p:sp>
      <p:pic>
        <p:nvPicPr>
          <p:cNvPr id="71682" name="Picture 2" descr="http://s010.radikal.ru/i314/1206/e3/260d6af27d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64468"/>
            <a:ext cx="4104456" cy="558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457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/>
              <a:t>Щербаченко</a:t>
            </a:r>
            <a:r>
              <a:rPr lang="ru-RU" sz="2000" b="1" dirty="0" smtClean="0"/>
              <a:t> Мария Захаровна (род. 14 февраля 1922 года ) санитар роты 835-го стрелковый полк 237-й стрелковой дивизии (40-я армия, Воронежский фронт). В ночь на 24 сентября 1943 года санитар </a:t>
            </a:r>
            <a:r>
              <a:rPr lang="ru-RU" sz="2000" b="1" dirty="0" err="1" smtClean="0"/>
              <a:t>Щербаченко</a:t>
            </a:r>
            <a:r>
              <a:rPr lang="ru-RU" sz="2000" b="1" dirty="0" smtClean="0"/>
              <a:t> вместе со своим подразделением одной из первых переправилась через реку Днепр. За 10 дней она вынесла с поля боя и оказала первую медицинскую помощь 112-и раненым бойцам. Тяжело раненых солдат и офицеров, Мария Захаровна лично переправляла через реку до ближайшего медпункта. В первые дни боя она сражалась в рядах бойцов с автоматом в руках. Звание Героя Советского Союза присвоено 23 октября 1943 года.</a:t>
            </a:r>
            <a:endParaRPr lang="ru-RU" sz="2000" b="1" dirty="0"/>
          </a:p>
        </p:txBody>
      </p:sp>
      <p:pic>
        <p:nvPicPr>
          <p:cNvPr id="72706" name="Picture 2" descr="http://i.allday.ru/uploads/posts/2009-05/1241814040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2228" y="404664"/>
            <a:ext cx="405369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332656"/>
            <a:ext cx="4107377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2000" y="548680"/>
            <a:ext cx="421484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Колесова Елена Фёдоровна - разведчица, командир диверсионной группы партизанского отряда специального назначения. </a:t>
            </a:r>
          </a:p>
          <a:p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643314"/>
            <a:ext cx="4454637" cy="288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4725144"/>
            <a:ext cx="371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Зина Козлова — пулеметчица из кавалерийского корпуса генерала Белова. </a:t>
            </a:r>
            <a:endParaRPr lang="ru-RU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Борьба советских женщин в тылу врага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5004048" cy="5562600"/>
          </a:xfrm>
        </p:spPr>
        <p:txBody>
          <a:bodyPr>
            <a:no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     </a:t>
            </a:r>
            <a:r>
              <a:rPr lang="ru-RU" sz="2200" b="1" dirty="0" smtClean="0"/>
              <a:t>Нелегко было женщинам-партизанкам. Но любовь к Отчизне и ненависть к врагам Родины помогли преодолеть все трудности и невзгоды. В отрядах партизан  сражались целые семьи советских патриотов. Большое число  женщин и девушек-партизан прошло специальную подготовку. За время войны только в Центральных школах партизанского движения военную подготовку прошли 1262 женщины. В рядах партизан служили женщины всех возрастов, всех профессий и национальностей нашей необъятной страны. </a:t>
            </a:r>
            <a:endParaRPr lang="ru-RU" sz="2200" b="1" dirty="0"/>
          </a:p>
        </p:txBody>
      </p:sp>
      <p:pic>
        <p:nvPicPr>
          <p:cNvPr id="717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908720"/>
            <a:ext cx="3594079" cy="545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4"/>
            <a:ext cx="8460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С партизанами патриотки делились последним куском хлеба, отдавали им свои вещи, спасали их от неминуемой смерти. Неоценимый вклад   в борьбу с фашистами внесли женщины и молодые девушки которым не было и 18 лет в тот момент когда они ушли на фронт.</a:t>
            </a:r>
            <a:endParaRPr lang="ru-RU" sz="2400" dirty="0"/>
          </a:p>
        </p:txBody>
      </p:sp>
      <p:pic>
        <p:nvPicPr>
          <p:cNvPr id="70658" name="Picture 2" descr="http://wartime.org.ua/uploads/posts/2012-09/thumbs/1349012016_75.jpg"/>
          <p:cNvPicPr>
            <a:picLocks noChangeAspect="1" noChangeArrowheads="1"/>
          </p:cNvPicPr>
          <p:nvPr/>
        </p:nvPicPr>
        <p:blipFill>
          <a:blip r:embed="rId2" cstate="print"/>
          <a:srcRect t="4958" b="15708"/>
          <a:stretch>
            <a:fillRect/>
          </a:stretch>
        </p:blipFill>
        <p:spPr bwMode="auto">
          <a:xfrm>
            <a:off x="755576" y="2564904"/>
            <a:ext cx="7704856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08520" y="188640"/>
            <a:ext cx="496855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>
              <a:buClr>
                <a:schemeClr val="accent3"/>
              </a:buClr>
              <a:defRPr/>
            </a:pPr>
            <a:r>
              <a:rPr lang="ru-RU" sz="2200" b="1" dirty="0" smtClean="0">
                <a:solidFill>
                  <a:srgbClr val="002060"/>
                </a:solidFill>
              </a:rPr>
              <a:t>    </a:t>
            </a:r>
            <a:r>
              <a:rPr lang="ru-RU" sz="2200" b="1" dirty="0" smtClean="0"/>
              <a:t>Неоценимый </a:t>
            </a:r>
            <a:r>
              <a:rPr lang="ru-RU" sz="2200" b="1" dirty="0"/>
              <a:t>вклад в победу над фашизмом внесли советские женщины, вставшие на защиту своей Родины. Советские женщины, как равноправные члены социалистического государства, были в годы Великой Отечественной войны и равноправными его защитниками. </a:t>
            </a:r>
            <a:r>
              <a:rPr lang="ru-RU" sz="2200" b="1" dirty="0" smtClean="0"/>
              <a:t>В </a:t>
            </a:r>
            <a:r>
              <a:rPr lang="ru-RU" sz="2200" b="1" dirty="0"/>
              <a:t>ряды вооруженных защитников социалистического Отечества встали женщины всех профессий, возрастов и национальностей. "..Образ женщины в то время стал символом матери-Родины, звавшей на разгром вторгшихся в нашу страну фашистских орд"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60032" y="260648"/>
            <a:ext cx="4125218" cy="302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0" name="Picture 2" descr="http://um.mos.ru/upload/resize_cache/iblock/32d/620_380_0/122%201.jpg"/>
          <p:cNvPicPr>
            <a:picLocks noChangeAspect="1" noChangeArrowheads="1"/>
          </p:cNvPicPr>
          <p:nvPr/>
        </p:nvPicPr>
        <p:blipFill>
          <a:blip r:embed="rId3" cstate="print"/>
          <a:srcRect l="5674" r="12048"/>
          <a:stretch>
            <a:fillRect/>
          </a:stretch>
        </p:blipFill>
        <p:spPr bwMode="auto">
          <a:xfrm>
            <a:off x="4860032" y="3356992"/>
            <a:ext cx="4104456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cs412823.vk.me/v412823462/15fa/uBkfd4xewRY.jpg"/>
          <p:cNvPicPr>
            <a:picLocks noChangeAspect="1" noChangeArrowheads="1"/>
          </p:cNvPicPr>
          <p:nvPr/>
        </p:nvPicPr>
        <p:blipFill>
          <a:blip r:embed="rId2" cstate="print"/>
          <a:srcRect l="8761" r="11134"/>
          <a:stretch>
            <a:fillRect/>
          </a:stretch>
        </p:blipFill>
        <p:spPr bwMode="auto">
          <a:xfrm>
            <a:off x="107504" y="620688"/>
            <a:ext cx="432048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http://img1.1tv.ru/imgsize460x345/2005030818434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17032"/>
            <a:ext cx="437423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Демина Екатерина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Илларионовна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052736"/>
            <a:ext cx="47160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Санинструктор 369-го отдельного батальона морской пехоты и старший санинструктор сводной роты Берегового отряда сопровождения Дунайской военной флотилии; одна из немногих женщин, служивших в разведке морской пехоты. </a:t>
            </a:r>
            <a:endParaRPr lang="ru-RU" sz="2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357301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200" b="1" dirty="0" smtClean="0"/>
              <a:t>О ней по сценарию Сергея Смирнова режиссёр Виктор </a:t>
            </a:r>
            <a:r>
              <a:rPr lang="ru-RU" sz="2200" b="1" dirty="0" err="1" smtClean="0"/>
              <a:t>Лисакович</a:t>
            </a:r>
            <a:r>
              <a:rPr lang="ru-RU" sz="2200" b="1" dirty="0" smtClean="0"/>
              <a:t> в 1964 году снял документальный фильм «Катюша», которому была присуждена международная награда «Золотой голубь мира» и приз Международного кинофестиваля в Лейпциге.</a:t>
            </a:r>
            <a:endParaRPr lang="ru-RU" sz="2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548680"/>
            <a:ext cx="45365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Герой Советского Союза</a:t>
            </a:r>
            <a:endParaRPr lang="ru-RU" sz="30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4608512" cy="995710"/>
          </a:xfrm>
        </p:spPr>
        <p:txBody>
          <a:bodyPr>
            <a:no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Т3 Великая Отечественная В27война 1941-1945.-М.: Планета,1085.-399с.,ил.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5536" y="1268760"/>
            <a:ext cx="4608512" cy="5184576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Второе дополнительное пятитомное издание, является </a:t>
            </a:r>
            <a:r>
              <a:rPr lang="ru-RU" sz="2200" dirty="0" err="1" smtClean="0"/>
              <a:t>фотолетописью</a:t>
            </a:r>
            <a:r>
              <a:rPr lang="ru-RU" sz="2200" dirty="0" smtClean="0"/>
              <a:t> героических лет борьбы советского народа против фашистского нашествия на нашу страну. Выразительным и образным языком фотографий и кинокадров рассказывается о массовом героизме воинов на фронтах, самоотверженности тружеников тыла, мужестве подпольщиков и партизан – о  великом подвиге советского народа, отстоявшего свободу и независимость нашей Родины и освободившего от фашистского рабства другие народы. </a:t>
            </a:r>
            <a:endParaRPr lang="ru-RU" sz="2200" dirty="0"/>
          </a:p>
        </p:txBody>
      </p:sp>
      <p:pic>
        <p:nvPicPr>
          <p:cNvPr id="6146" name="Picture 2" descr="C:\Documents and Settings\sorokina_an\Рабочий стол\скан для Вытовтовой\1 - 0011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76056" y="476672"/>
            <a:ext cx="3607724" cy="585216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s019.radikal.ru/i624/1504/51/03b97109c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3744416" cy="5040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743400" y="116632"/>
            <a:ext cx="54006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Родилась Катя </a:t>
            </a:r>
            <a:r>
              <a:rPr lang="ru-RU" b="1" dirty="0" smtClean="0"/>
              <a:t>Демина </a:t>
            </a:r>
            <a:r>
              <a:rPr lang="ru-RU" b="1" dirty="0" smtClean="0"/>
              <a:t>в </a:t>
            </a:r>
            <a:r>
              <a:rPr lang="ru-RU" b="1" dirty="0" smtClean="0"/>
              <a:t>Ленинграде, в декабре 1925 года. Родители её ушли из жизни очень рано, девочке ещё не было и двух лет. Отец – командир Красной армии – погиб. А мама – доктор – умерла от тифа. Девочка выросла в детском доме и была очень самостоятельной. Окончив школу, она поступила на курсы медицинских сестер, которые успешно завершила. </a:t>
            </a:r>
            <a:br>
              <a:rPr lang="ru-RU" b="1" dirty="0" smtClean="0"/>
            </a:br>
            <a:r>
              <a:rPr lang="ru-RU" b="1" dirty="0" smtClean="0"/>
              <a:t>Война настигла девушку с первого же дня и совершенно неожиданно: 22 июня 1941 года Катя направлялась в Брест, навестить своего брата. И попала под бомбежку… Свидание с братом не состоялось: Катя доехала лишь до Смоленска. На том момент ей было 15 лет. Она ни минуты не раздумывала, когда шла в Смоленский военкомат. Прибавив себе 2 года </a:t>
            </a:r>
            <a:r>
              <a:rPr lang="ru-RU" b="1" i="1" dirty="0" smtClean="0"/>
              <a:t>(что не редко случалось в годы войны),</a:t>
            </a:r>
            <a:r>
              <a:rPr lang="ru-RU" b="1" dirty="0" smtClean="0"/>
              <a:t> она записалась на фронт. По настоянию Кати, её отправили служить в морскую пехоту. Женщина – морской пехотинец – это редкость даже на войне. А Катя прошла всю войну в составе разведки морской пехоты. И не просто прошла, а прошла героически и совершила немало подвигов. </a:t>
            </a:r>
            <a:endParaRPr lang="ru-RU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ЖЕНЩИНА-ТАНКИСТ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628800"/>
            <a:ext cx="4536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Удостоена звания Герой </a:t>
            </a:r>
            <a:r>
              <a:rPr lang="ru-RU" sz="3000" b="1" dirty="0" smtClean="0"/>
              <a:t>Советского </a:t>
            </a:r>
            <a:r>
              <a:rPr lang="ru-RU" sz="3000" b="1" dirty="0" smtClean="0"/>
              <a:t>Союза посмертно</a:t>
            </a:r>
            <a:endParaRPr lang="ru-RU" sz="3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9024" y="836712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Мария Васильевна </a:t>
            </a:r>
            <a:r>
              <a:rPr lang="ru-RU" sz="3600" b="1" dirty="0" smtClean="0"/>
              <a:t>Октябрьская</a:t>
            </a:r>
            <a:endParaRPr lang="ru-RU" sz="3600" b="1" dirty="0"/>
          </a:p>
        </p:txBody>
      </p:sp>
      <p:pic>
        <p:nvPicPr>
          <p:cNvPr id="73730" name="Picture 2" descr="http://cs608219.vk.me/v608219073/610d/FsRSbJmQEX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419475" cy="475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23928" y="3140968"/>
            <a:ext cx="4968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Узнав о гибели мужа-фронтовика, Мария Васильевна обратилась в военкомат с просьбой отправить её на фронт, но несколько раз ей отказывали: из-за перенесённой болезни — туберкулёза шейного позвонка — и уже немолодого возраста (36 лет)</a:t>
            </a:r>
            <a:endParaRPr lang="ru-RU" sz="2400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Мария Васильевна Октябрьская Тогда она решила пойти другим путём. В то время в СССР шёл сбор народных средств в фонд обороны. Продав вместе с сестрой все вещи и ценности и несколько месяцев занимаясь вышиванием, она внесла 50 тысяч рублей на строительство танка Т-34. Затем направила в Кремль следующую телеграмму: Москва, Кремль Председателю Государственного Комитета обороны. Верховному Главнокомандующему. Дорогой Иосиф Виссарионович! В боях за Родину погиб мой муж — полковой комиссар Октябрьский Илья Федотович. За его смерть, за смерть всех советских людей, замученных фашистскими варварами, хочу отомстить фашистским собакам, для чего внесла в госбанк на построение танка все свои личные сбережения — 50 000 рублей. Танк прошу назвать «Боевая подруга» и направить меня на фронт в качестве водителя этого танка. Имею специальность шофёра, отлично владею пулемётом, являюсь ворошиловским стрелком. Шлю Вам горячий привет и желаю здравствовать долгие, долгие годы на страх врагам и на славу нашей Родины. Сталин ответил так: тов. ОКТЯБРЬСКОЙ Марии Васильевне Благодарю Вас, Мария Васильевна, за Вашу заботу о бронетанковых силах Красной Армии. Ваше желание будет исполнено. Примите мой привет. И. СТАЛИН</a:t>
            </a:r>
          </a:p>
          <a:p>
            <a:pPr algn="just"/>
            <a:endParaRPr lang="ru-RU" sz="20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10otb.ru/content/history/tanks/frontpodruga_1_img/miting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996952"/>
            <a:ext cx="6984776" cy="369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Танк «Боевая подруга» Танк Т-34 «Боевая подруга» в момент его передачи экипажу коллективом Свердловского хлебомакаронного комбината. 93-я танковая бригада. Зима 1943 года. Танк «Боевая подруга» со своей бригадой дошёл до Кёнигсберга. Танки с этим именем подбивали три раза, но танкисты присваивали имя «Боевая подруга» новым танкам в память о своей «маме», как они называли Марию Октябрьскую.</a:t>
            </a:r>
            <a:endParaRPr lang="ru-RU" sz="24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018.radikal.ru/i521/1207/4f/38019101b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11142"/>
            <a:ext cx="3672408" cy="542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ЖЕНЩИНА- МАТЬ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1124744"/>
            <a:ext cx="4572000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200" b="1" dirty="0" smtClean="0"/>
              <a:t>    Какие </a:t>
            </a:r>
            <a:r>
              <a:rPr lang="ru-RU" sz="2200" b="1" dirty="0" smtClean="0"/>
              <a:t>разные эти слова женщина и война. Женщина дает нам жизнь, а война ее забирает. Однако в годы войны эти понятия шли бок о бок. События тех военных дней навсегда останутся в наших сердцах</a:t>
            </a:r>
            <a:r>
              <a:rPr lang="ru-RU" sz="2200" b="1" dirty="0" smtClean="0"/>
              <a:t>.</a:t>
            </a:r>
            <a:r>
              <a:rPr lang="ru-RU" sz="2200" b="1" dirty="0" smtClean="0"/>
              <a:t> </a:t>
            </a:r>
            <a:endParaRPr lang="ru-RU" sz="2200" b="1" dirty="0" smtClean="0"/>
          </a:p>
          <a:p>
            <a:pPr algn="just"/>
            <a:r>
              <a:rPr lang="ru-RU" sz="2200" b="1" dirty="0" smtClean="0"/>
              <a:t>    Судьба </a:t>
            </a:r>
            <a:r>
              <a:rPr lang="ru-RU" sz="2200" b="1" dirty="0" smtClean="0"/>
              <a:t>женщины-матери в Великой Отечественной войне самая сложная, самая трагичная. В годы войны им было особенно трудно, им приходилось заменять ушедших воевать мужей, но и заниматься своим трудом, растить и поднимать на ноги детей</a:t>
            </a:r>
          </a:p>
          <a:p>
            <a:pPr algn="just"/>
            <a:endParaRPr lang="ru-RU" b="1" dirty="0" smtClean="0"/>
          </a:p>
          <a:p>
            <a:pPr algn="just"/>
            <a:endParaRPr lang="ru-RU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ussr-kruto.ru/wp-content/uploads/2013/05/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4576" cy="6912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76056" y="188640"/>
            <a:ext cx="3923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Скульптура «Родина-мать зовёт!» — композиционный центр памятника-ансамбля «Героям Сталинградской битвы» на Мамаевом </a:t>
            </a:r>
            <a:r>
              <a:rPr lang="ru-RU" sz="2200" b="1" dirty="0" smtClean="0"/>
              <a:t>кургане в </a:t>
            </a:r>
            <a:r>
              <a:rPr lang="ru-RU" sz="2200" b="1" dirty="0" smtClean="0"/>
              <a:t>Волгограде. Одна из самых высоких статуй мира, высочайшая статуя России и Европы.</a:t>
            </a: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3501008"/>
            <a:ext cx="40679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err="1" smtClean="0"/>
              <a:t>Ро́дина-ма́ть</a:t>
            </a:r>
            <a:r>
              <a:rPr lang="ru-RU" sz="2200" b="1" dirty="0" smtClean="0"/>
              <a:t> — один из широко распространённых образов, использовавшихся </a:t>
            </a:r>
            <a:r>
              <a:rPr lang="ru-RU" sz="2200" b="1" dirty="0" smtClean="0"/>
              <a:t>советской пропагандой </a:t>
            </a:r>
            <a:r>
              <a:rPr lang="ru-RU" sz="2200" b="1" dirty="0" smtClean="0"/>
              <a:t>во время Великой Отечественной Войны.</a:t>
            </a:r>
            <a:endParaRPr lang="ru-RU" sz="22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orldroads.ru/wp-content/uploads/2015/05/Mamaev-kurgan-11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-1" y="0"/>
            <a:ext cx="916763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504" y="5373216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«Скорбящая мать» </a:t>
            </a:r>
          </a:p>
          <a:p>
            <a:pPr algn="ctr"/>
            <a:r>
              <a:rPr lang="ru-RU" sz="3200" b="1" dirty="0" smtClean="0"/>
              <a:t>монумент на </a:t>
            </a:r>
            <a:r>
              <a:rPr lang="ru-RU" sz="3200" b="1" dirty="0" smtClean="0"/>
              <a:t>Мамаевом кургане в Волгограде</a:t>
            </a:r>
            <a:endParaRPr lang="ru-RU" sz="32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4869160"/>
            <a:ext cx="4355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Автор плаката И.Тоидзе 1941</a:t>
            </a:r>
            <a:endParaRPr lang="ru-RU" sz="2400" dirty="0"/>
          </a:p>
        </p:txBody>
      </p:sp>
      <p:pic>
        <p:nvPicPr>
          <p:cNvPr id="81922" name="Picture 2" descr="http://www.history-at-russia.ru/wp-content/uploads/2011/11/_worldhistory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27158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476672"/>
            <a:ext cx="4283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Знаменитый </a:t>
            </a:r>
            <a:r>
              <a:rPr lang="ru-RU" sz="2400" b="1" dirty="0" smtClean="0"/>
              <a:t>плакат времён Великой Отечественной войны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2276872"/>
            <a:ext cx="4499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собирательный образ </a:t>
            </a:r>
            <a:r>
              <a:rPr lang="ru-RU" sz="2400" b="1" dirty="0" smtClean="0"/>
              <a:t>матери, призывающей на помощь своих сыновей,</a:t>
            </a:r>
            <a:endParaRPr lang="ru-RU" sz="24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natalina2012.ru/wp-content/uploads/2014/05/9160dc3609f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slam.ru/sites/default/files/files/u_okna_girl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-37020" y="0"/>
            <a:ext cx="91810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836712"/>
            <a:ext cx="8640960" cy="5084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За годы  Великой Отечественной войны в различных родах войск на фронте служило и свыше 800 тысяч женщин. </a:t>
            </a:r>
            <a:endParaRPr lang="ru-RU" sz="4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75000"/>
              </a:lnSpc>
              <a:defRPr/>
            </a:pP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Никогда </a:t>
            </a:r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еще на протяжении всей истории человечества столько женщин не участвовало в войне.</a:t>
            </a:r>
            <a:endParaRPr lang="ru-RU" sz="4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vanessapaxton.com/photo/wp-content/uploads/raging-fire-19raging-fire0x1181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20372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Качается рожь несжатая.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Шагают бойцы по ней.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Шагаем и </a:t>
            </a:r>
            <a:r>
              <a:rPr lang="ru-RU" sz="4000" b="1" dirty="0" err="1" smtClean="0">
                <a:solidFill>
                  <a:schemeClr val="bg1"/>
                </a:solidFill>
              </a:rPr>
              <a:t>мы-девчата</a:t>
            </a:r>
            <a:r>
              <a:rPr lang="ru-RU" sz="4000" b="1" dirty="0" smtClean="0">
                <a:solidFill>
                  <a:schemeClr val="bg1"/>
                </a:solidFill>
              </a:rPr>
              <a:t>,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Похожие на парней.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Нет, это горят не хаты -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То юность моя в огне...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Идут по войне девчата,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Похожие на парней.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5877272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Юлия Друнина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hc.east-site.ru/images/volgograd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78793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chemeClr val="bg1"/>
                </a:solidFill>
              </a:rPr>
              <a:t>Победа в войне – это ликование и скорбь. Время их не приглушает. А мы с вами должны </a:t>
            </a:r>
            <a:r>
              <a:rPr lang="ru-RU" sz="2800" b="1" i="1" dirty="0" smtClean="0">
                <a:solidFill>
                  <a:schemeClr val="bg1"/>
                </a:solidFill>
              </a:rPr>
              <a:t>хранить эту </a:t>
            </a:r>
            <a:r>
              <a:rPr lang="ru-RU" sz="2800" b="1" i="1" dirty="0" smtClean="0">
                <a:solidFill>
                  <a:schemeClr val="bg1"/>
                </a:solidFill>
              </a:rPr>
              <a:t>память о самой страшной войне, которая коснулась каждой семьи, передавать из поколения в поколение. </a:t>
            </a:r>
            <a:r>
              <a:rPr lang="ru-RU" sz="2800" b="1" i="1" dirty="0" smtClean="0">
                <a:solidFill>
                  <a:schemeClr val="bg1"/>
                </a:solidFill>
              </a:rPr>
              <a:t>Ведь </a:t>
            </a:r>
            <a:r>
              <a:rPr lang="ru-RU" sz="2800" b="1" i="1" dirty="0" smtClean="0">
                <a:solidFill>
                  <a:schemeClr val="bg1"/>
                </a:solidFill>
              </a:rPr>
              <a:t>те, кто заплатил за него своей жизнью, дали нам возможность жить сейчас. Мы обязаны помнить об этом всегда.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i.ytimg.com/vi/PKmRX_sOXs8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382"/>
            <a:ext cx="9144000" cy="6811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11560" y="0"/>
            <a:ext cx="842493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И песне той я низко поклонюсь.</a:t>
            </a:r>
            <a:br>
              <a:rPr lang="ru-RU" sz="3600" b="1" dirty="0" smtClean="0"/>
            </a:br>
            <a:r>
              <a:rPr lang="ru-RU" sz="3600" b="1" dirty="0" smtClean="0"/>
              <a:t>И с гордостью могу теперь сказать.</a:t>
            </a:r>
            <a:br>
              <a:rPr lang="ru-RU" sz="3600" b="1" dirty="0" smtClean="0"/>
            </a:br>
            <a:r>
              <a:rPr lang="ru-RU" sz="3600" b="1" dirty="0" smtClean="0"/>
              <a:t>Ты женщиной сильна, родная Русь.</a:t>
            </a:r>
            <a:br>
              <a:rPr lang="ru-RU" sz="3600" b="1" dirty="0" smtClean="0"/>
            </a:br>
            <a:r>
              <a:rPr lang="ru-RU" sz="3600" b="1" dirty="0" smtClean="0"/>
              <a:t>Ты воин, ты волшебница, ты Мать.</a:t>
            </a:r>
          </a:p>
          <a:p>
            <a:r>
              <a:rPr lang="ru-RU" sz="2800" b="1" dirty="0" smtClean="0"/>
              <a:t>                                                              </a:t>
            </a:r>
            <a:r>
              <a:rPr lang="ru-RU" sz="2800" b="1" dirty="0" err="1" smtClean="0"/>
              <a:t>Нияра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Самкова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user\Рабочий стол\Новая папка (8)\Рисунок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932040" y="0"/>
            <a:ext cx="392624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libri" pitchFamily="34" charset="0"/>
              </a:rPr>
              <a:t>Помните!</a:t>
            </a:r>
          </a:p>
          <a:p>
            <a:r>
              <a:rPr lang="ru-RU" sz="2400" b="1" dirty="0" smtClean="0">
                <a:latin typeface="Calibri" pitchFamily="34" charset="0"/>
              </a:rPr>
              <a:t>Через века, через года-</a:t>
            </a:r>
          </a:p>
          <a:p>
            <a:r>
              <a:rPr lang="ru-RU" sz="2400" b="1" dirty="0" smtClean="0">
                <a:latin typeface="Calibri" pitchFamily="34" charset="0"/>
              </a:rPr>
              <a:t>Помните!</a:t>
            </a:r>
          </a:p>
          <a:p>
            <a:r>
              <a:rPr lang="ru-RU" sz="2400" b="1" dirty="0" smtClean="0">
                <a:latin typeface="Calibri" pitchFamily="34" charset="0"/>
              </a:rPr>
              <a:t>О тех, кто уже не придет никогда-</a:t>
            </a:r>
          </a:p>
          <a:p>
            <a:r>
              <a:rPr lang="ru-RU" sz="2400" b="1" dirty="0" smtClean="0">
                <a:latin typeface="Calibri" pitchFamily="34" charset="0"/>
              </a:rPr>
              <a:t>Помните! Люди!</a:t>
            </a:r>
          </a:p>
          <a:p>
            <a:r>
              <a:rPr lang="ru-RU" sz="2400" b="1" dirty="0" smtClean="0">
                <a:latin typeface="Calibri" pitchFamily="34" charset="0"/>
              </a:rPr>
              <a:t>Покуда сердца стучатся-</a:t>
            </a:r>
          </a:p>
          <a:p>
            <a:r>
              <a:rPr lang="ru-RU" sz="2400" b="1" dirty="0" smtClean="0">
                <a:latin typeface="Calibri" pitchFamily="34" charset="0"/>
              </a:rPr>
              <a:t>Помните!</a:t>
            </a:r>
          </a:p>
          <a:p>
            <a:r>
              <a:rPr lang="ru-RU" sz="2400" b="1" dirty="0" smtClean="0">
                <a:latin typeface="Calibri" pitchFamily="34" charset="0"/>
              </a:rPr>
              <a:t>Какой ценой завоёвано счастье,</a:t>
            </a:r>
          </a:p>
          <a:p>
            <a:r>
              <a:rPr lang="ru-RU" sz="2400" b="1" dirty="0" smtClean="0">
                <a:latin typeface="Calibri" pitchFamily="34" charset="0"/>
              </a:rPr>
              <a:t>Пожалуйста, помните!</a:t>
            </a:r>
          </a:p>
          <a:p>
            <a:r>
              <a:rPr lang="ru-RU" sz="2400" b="1" dirty="0" smtClean="0">
                <a:latin typeface="Calibri" pitchFamily="34" charset="0"/>
              </a:rPr>
              <a:t>Не плачьте!</a:t>
            </a:r>
          </a:p>
          <a:p>
            <a:r>
              <a:rPr lang="ru-RU" sz="2400" b="1" dirty="0" smtClean="0">
                <a:latin typeface="Calibri" pitchFamily="34" charset="0"/>
              </a:rPr>
              <a:t>В горле сдержите стоны,</a:t>
            </a:r>
          </a:p>
          <a:p>
            <a:r>
              <a:rPr lang="ru-RU" sz="2400" b="1" dirty="0" smtClean="0">
                <a:latin typeface="Calibri" pitchFamily="34" charset="0"/>
              </a:rPr>
              <a:t>Горькие стоны.</a:t>
            </a:r>
          </a:p>
          <a:p>
            <a:r>
              <a:rPr lang="ru-RU" sz="2400" b="1" dirty="0" smtClean="0">
                <a:latin typeface="Calibri" pitchFamily="34" charset="0"/>
              </a:rPr>
              <a:t>Памяти павших будьте достойны!</a:t>
            </a:r>
          </a:p>
          <a:p>
            <a:r>
              <a:rPr lang="ru-RU" sz="2400" b="1" dirty="0" smtClean="0">
                <a:latin typeface="Calibri" pitchFamily="34" charset="0"/>
              </a:rPr>
              <a:t>Вечно достойны.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800" b="1" dirty="0" smtClean="0">
                <a:solidFill>
                  <a:srgbClr val="FF0000"/>
                </a:solidFill>
                <a:latin typeface="Arial" charset="0"/>
              </a:rPr>
              <a:t> 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</a:rPr>
              <a:t>Р.Рождественский</a:t>
            </a:r>
            <a:endParaRPr lang="ru-RU" sz="2400" b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496944" cy="482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116632"/>
            <a:ext cx="84633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Женщины 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войне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5214950"/>
            <a:ext cx="87154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400" b="1" i="1" dirty="0"/>
              <a:t>Я только раз видала рукопашный. Раз - наяву. И </a:t>
            </a:r>
            <a:r>
              <a:rPr lang="ru-RU" sz="2400" b="1" i="1" dirty="0" smtClean="0"/>
              <a:t>тысячу - </a:t>
            </a:r>
            <a:r>
              <a:rPr lang="ru-RU" sz="2400" b="1" i="1" dirty="0"/>
              <a:t>во сне. Кто говорит, что на войне не страшно, </a:t>
            </a:r>
            <a:endParaRPr lang="ru-RU" sz="2400" b="1" i="1" dirty="0" smtClean="0"/>
          </a:p>
          <a:p>
            <a:pPr algn="ctr"/>
            <a:r>
              <a:rPr lang="ru-RU" sz="2400" b="1" i="1" dirty="0" smtClean="0"/>
              <a:t>Тот </a:t>
            </a:r>
            <a:r>
              <a:rPr lang="ru-RU" sz="2400" b="1" i="1" dirty="0"/>
              <a:t>ничего не знает о войне.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just"/>
            <a:r>
              <a:rPr lang="ru-RU" sz="2400" b="1" dirty="0"/>
              <a:t>Наши женщины показали беспримерную стойкость и мужество, несгибаемую волю и преданность Родине. Они воевали во всех родах войск, </a:t>
            </a:r>
            <a:r>
              <a:rPr lang="ru-RU" sz="2400" b="1" dirty="0" smtClean="0"/>
              <a:t>причём </a:t>
            </a:r>
            <a:r>
              <a:rPr lang="ru-RU" sz="2400" b="1" dirty="0"/>
              <a:t>не только в тыловых подразделениях, но и на поле боя. Во фронтовых медицинских учреждениях они спасали жизни тысячам раненых бойцов, активно действовали в партизанском движении и подполье, в тылу работали и за себя, и за тех, кто </a:t>
            </a:r>
            <a:r>
              <a:rPr lang="ru-RU" sz="2400" b="1" dirty="0" smtClean="0"/>
              <a:t>ушёл </a:t>
            </a:r>
            <a:r>
              <a:rPr lang="ru-RU" sz="2400" b="1" dirty="0"/>
              <a:t>в действующую армию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7" y="2899424"/>
            <a:ext cx="2987824" cy="3958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4423984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опия a71d4848a16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968633"/>
            <a:ext cx="2448272" cy="388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2690</TotalTime>
  <Words>2864</Words>
  <Application>Microsoft Office PowerPoint</Application>
  <PresentationFormat>Экран (4:3)</PresentationFormat>
  <Paragraphs>162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Апекс</vt:lpstr>
      <vt:lpstr>Слайд 1</vt:lpstr>
      <vt:lpstr>Слайд 2</vt:lpstr>
      <vt:lpstr>Слайд 3</vt:lpstr>
      <vt:lpstr>Слайд 4</vt:lpstr>
      <vt:lpstr>Т3 Великая Отечественная В27война 1941-1945.-М.: Планета,1085.-399с.,ил.</vt:lpstr>
      <vt:lpstr>Слайд 6</vt:lpstr>
      <vt:lpstr>Слайд 7</vt:lpstr>
      <vt:lpstr>Слайд 8</vt:lpstr>
      <vt:lpstr>Слайд 9</vt:lpstr>
      <vt:lpstr>Слайд 10</vt:lpstr>
      <vt:lpstr>Слайд 11</vt:lpstr>
      <vt:lpstr>          СЁСТРЫ МИЛОСЕРДИЯ </vt:lpstr>
      <vt:lpstr>Слайд 13</vt:lpstr>
      <vt:lpstr>Слайд 14</vt:lpstr>
      <vt:lpstr>Т3 Люди легенды.- Л93М.:Политиздат,1966.-719с.,ил.</vt:lpstr>
      <vt:lpstr>Т3 Великая Отечественная Война В271941-1945.События.Люди.Документы.- М.: Политиздат,1990.-464  с., ил.</vt:lpstr>
      <vt:lpstr>Т3 Великая Отечественная В27война,1941-1945: Словарь- справочник.- М.: Политиздат,1985.-527с.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Женщина – НЕ СЛАБЫЙ ПОЛ</vt:lpstr>
      <vt:lpstr>ЖЕНЩИНЫ НА ЗАЩИТЕ НЕБА</vt:lpstr>
      <vt:lpstr>Т3 Агаджанян В.В.Дороги А23партизанские/В.В.Агаджанян.-М.:Беларусь,1989.-223с.</vt:lpstr>
      <vt:lpstr>Т3 Война в тылу врага. В65 О некоторых проблемах истории советского партизанского движения  в годы Великой Отечественной войны.- М.: Политиздат,1974.-447с.</vt:lpstr>
      <vt:lpstr>Т3 В тылу и на фронте: В11Женщины – коммунистки в годы Великой Отечественной войны.- М.: Политиздат,1984.-319с.,ил.</vt:lpstr>
      <vt:lpstr>Т3 Кто был кто в Великой К87Отечественной войне 1941-1945.Люби.События.Факты: Справочник. – М.: Республика,2000.-431с.,ил.</vt:lpstr>
      <vt:lpstr>Т3 Война.Народ.Победа,1941-В651945.Статьи.Очерки. Воспоминания.Кн.1.- М.: Политиздат.1984.-231с.,ил.</vt:lpstr>
      <vt:lpstr>Слайд 37</vt:lpstr>
      <vt:lpstr>Т3 В тылу и на фронте: В11Женщины – коммунистки в годы Великой Отечественной войны.- М.: Политиздат,1985.-319с.</vt:lpstr>
      <vt:lpstr>Т3 Кто был кто в Великой К87Отечественной войне 1941-1945: Краткий справочник.- М.: Республика,1995.-416с.,ил.</vt:lpstr>
      <vt:lpstr>Связистки</vt:lpstr>
      <vt:lpstr>Слайд 41</vt:lpstr>
      <vt:lpstr>Слайд 42</vt:lpstr>
      <vt:lpstr>Слайд 43</vt:lpstr>
      <vt:lpstr>Слайд 44</vt:lpstr>
      <vt:lpstr>Слайд 45</vt:lpstr>
      <vt:lpstr>Борьба советских женщин в тылу врага 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666</dc:creator>
  <cp:lastModifiedBy>krisanova_tn</cp:lastModifiedBy>
  <cp:revision>403</cp:revision>
  <dcterms:created xsi:type="dcterms:W3CDTF">2015-05-08T10:56:22Z</dcterms:created>
  <dcterms:modified xsi:type="dcterms:W3CDTF">2016-03-16T07:42:03Z</dcterms:modified>
</cp:coreProperties>
</file>